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6" r:id="rId2"/>
    <p:sldId id="336" r:id="rId3"/>
    <p:sldId id="337" r:id="rId4"/>
    <p:sldId id="349" r:id="rId5"/>
    <p:sldId id="357" r:id="rId6"/>
    <p:sldId id="356" r:id="rId7"/>
    <p:sldId id="354" r:id="rId8"/>
    <p:sldId id="355" r:id="rId9"/>
    <p:sldId id="353" r:id="rId10"/>
    <p:sldId id="352" r:id="rId11"/>
    <p:sldId id="343" r:id="rId12"/>
    <p:sldId id="345" r:id="rId13"/>
    <p:sldId id="344" r:id="rId14"/>
    <p:sldId id="342" r:id="rId15"/>
    <p:sldId id="348" r:id="rId16"/>
    <p:sldId id="347" r:id="rId17"/>
    <p:sldId id="346" r:id="rId18"/>
    <p:sldId id="359" r:id="rId19"/>
    <p:sldId id="338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voss" initials="s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DB"/>
    <a:srgbClr val="00B2FF"/>
    <a:srgbClr val="505050"/>
    <a:srgbClr val="DDDDDD"/>
    <a:srgbClr val="FF0000"/>
    <a:srgbClr val="CCFFCC"/>
    <a:srgbClr val="0089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9053" autoAdjust="0"/>
  </p:normalViewPr>
  <p:slideViewPr>
    <p:cSldViewPr snapToGrid="0" snapToObjects="1">
      <p:cViewPr>
        <p:scale>
          <a:sx n="100" d="100"/>
          <a:sy n="100" d="100"/>
        </p:scale>
        <p:origin x="-1302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-203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fld id="{C605E79B-BCCC-49EA-9653-BCD356237F56}" type="datetimeFigureOut">
              <a:rPr lang="en-US" smtClean="0"/>
              <a:pPr/>
              <a:t>12/11/2013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fld id="{C741C913-0D71-44BE-A03B-AD4A1F5041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13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fld id="{567E27D0-75F7-4FF8-B52D-6E15561EC140}" type="datetimeFigureOut">
              <a:rPr lang="en-US" smtClean="0"/>
              <a:pPr/>
              <a:t>12/11/2013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2" rIns="91425" bIns="4571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6"/>
            <a:ext cx="5607050" cy="4183063"/>
          </a:xfrm>
          <a:prstGeom prst="rect">
            <a:avLst/>
          </a:prstGeom>
        </p:spPr>
        <p:txBody>
          <a:bodyPr vert="horz" lIns="91425" tIns="45712" rIns="91425" bIns="457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fld id="{06156451-3F31-43F8-AF9C-AE4FD4AFE8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133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U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74534"/>
            <a:ext cx="7086600" cy="107844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896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0098D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74534"/>
            <a:ext cx="7086600" cy="107844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98D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896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2550"/>
            <a:ext cx="8229600" cy="1041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100"/>
            <a:ext cx="8229600" cy="4114800"/>
          </a:xfrm>
        </p:spPr>
        <p:txBody>
          <a:bodyPr/>
          <a:lstStyle>
            <a:lvl1pPr>
              <a:defRPr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>
                <a:solidFill>
                  <a:srgbClr val="505050"/>
                </a:solidFill>
              </a:defRPr>
            </a:lvl3pPr>
            <a:lvl4pPr>
              <a:defRPr>
                <a:solidFill>
                  <a:srgbClr val="505050"/>
                </a:solidFill>
              </a:defRPr>
            </a:lvl4pPr>
            <a:lvl5pPr>
              <a:buFont typeface="Arial" pitchFamily="34" charset="0"/>
              <a:buChar char="•"/>
              <a:defRPr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389467" cy="365125"/>
          </a:xfrm>
        </p:spPr>
        <p:txBody>
          <a:bodyPr/>
          <a:lstStyle>
            <a:lvl1pPr>
              <a:defRPr lang="en-US" sz="900" kern="1200" smtClean="0">
                <a:solidFill>
                  <a:schemeClr val="accent4"/>
                </a:solidFill>
                <a:latin typeface="+mn-lt"/>
                <a:ea typeface="+mn-ea"/>
                <a:cs typeface="Arial"/>
              </a:defRPr>
            </a:lvl1pPr>
          </a:lstStyle>
          <a:p>
            <a:fld id="{F9748022-1863-6A47-B2F5-4EB18026B3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263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2550"/>
            <a:ext cx="8229600" cy="1041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1100"/>
            <a:ext cx="4038600" cy="4525963"/>
          </a:xfrm>
        </p:spPr>
        <p:txBody>
          <a:bodyPr/>
          <a:lstStyle>
            <a:lvl1pPr>
              <a:defRPr sz="2000"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 sz="1600">
                <a:solidFill>
                  <a:srgbClr val="505050"/>
                </a:solidFill>
              </a:defRPr>
            </a:lvl3pPr>
            <a:lvl4pPr>
              <a:defRPr sz="1400">
                <a:solidFill>
                  <a:srgbClr val="505050"/>
                </a:solidFill>
              </a:defRPr>
            </a:lvl4pPr>
            <a:lvl5pPr>
              <a:buFont typeface="Arial" pitchFamily="34" charset="0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1100"/>
            <a:ext cx="4038600" cy="4525963"/>
          </a:xfrm>
        </p:spPr>
        <p:txBody>
          <a:bodyPr/>
          <a:lstStyle>
            <a:lvl1pPr>
              <a:defRPr sz="2000"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 sz="1600">
                <a:solidFill>
                  <a:srgbClr val="505050"/>
                </a:solidFill>
              </a:defRPr>
            </a:lvl3pPr>
            <a:lvl4pPr>
              <a:defRPr sz="1400">
                <a:solidFill>
                  <a:srgbClr val="505050"/>
                </a:solidFill>
              </a:defRPr>
            </a:lvl4pPr>
            <a:lvl5pPr>
              <a:buFont typeface="Arial" pitchFamily="34" charset="0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389467" cy="365125"/>
          </a:xfrm>
        </p:spPr>
        <p:txBody>
          <a:bodyPr/>
          <a:lstStyle>
            <a:lvl1pPr>
              <a:defRPr lang="en-US" sz="900" kern="1200" smtClean="0">
                <a:solidFill>
                  <a:schemeClr val="accent4"/>
                </a:solidFill>
                <a:latin typeface="+mn-lt"/>
                <a:ea typeface="+mn-ea"/>
                <a:cs typeface="Arial"/>
              </a:defRPr>
            </a:lvl1pPr>
          </a:lstStyle>
          <a:p>
            <a:fld id="{F9748022-1863-6A47-B2F5-4EB18026B3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557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 WITH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2550"/>
            <a:ext cx="8229600" cy="1041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1100"/>
            <a:ext cx="4038600" cy="4525963"/>
          </a:xfrm>
        </p:spPr>
        <p:txBody>
          <a:bodyPr/>
          <a:lstStyle>
            <a:lvl1pPr>
              <a:defRPr sz="2000"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 sz="1600">
                <a:solidFill>
                  <a:srgbClr val="505050"/>
                </a:solidFill>
              </a:defRPr>
            </a:lvl3pPr>
            <a:lvl4pPr>
              <a:defRPr sz="1400">
                <a:solidFill>
                  <a:srgbClr val="505050"/>
                </a:solidFill>
              </a:defRPr>
            </a:lvl4pPr>
            <a:lvl5pPr>
              <a:buFont typeface="Arial" pitchFamily="34" charset="0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1100"/>
            <a:ext cx="4038600" cy="4525963"/>
          </a:xfrm>
        </p:spPr>
        <p:txBody>
          <a:bodyPr/>
          <a:lstStyle>
            <a:lvl1pPr>
              <a:defRPr sz="2000"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 sz="1600">
                <a:solidFill>
                  <a:srgbClr val="505050"/>
                </a:solidFill>
              </a:defRPr>
            </a:lvl3pPr>
            <a:lvl4pPr>
              <a:defRPr sz="1400">
                <a:solidFill>
                  <a:srgbClr val="505050"/>
                </a:solidFill>
              </a:defRPr>
            </a:lvl4pPr>
            <a:lvl5pPr>
              <a:buFont typeface="Arial" pitchFamily="34" charset="0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389467" cy="365125"/>
          </a:xfrm>
        </p:spPr>
        <p:txBody>
          <a:bodyPr/>
          <a:lstStyle>
            <a:lvl1pPr>
              <a:defRPr lang="en-US" sz="900" kern="1200" smtClean="0">
                <a:solidFill>
                  <a:schemeClr val="accent4"/>
                </a:solidFill>
                <a:latin typeface="+mn-lt"/>
                <a:ea typeface="+mn-ea"/>
                <a:cs typeface="Arial"/>
              </a:defRPr>
            </a:lvl1pPr>
          </a:lstStyle>
          <a:p>
            <a:fld id="{F9748022-1863-6A47-B2F5-4EB18026B31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159834"/>
            <a:ext cx="8229600" cy="0"/>
          </a:xfrm>
          <a:prstGeom prst="line">
            <a:avLst/>
          </a:prstGeom>
          <a:ln w="2540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4575709" y="1152739"/>
            <a:ext cx="0" cy="4554324"/>
          </a:xfrm>
          <a:prstGeom prst="line">
            <a:avLst/>
          </a:prstGeom>
          <a:ln w="2540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557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2550"/>
            <a:ext cx="8229600" cy="1041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4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3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buFont typeface="Arial" pitchFamily="34" charset="0"/>
              <a:buChar char="•"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4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93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buFont typeface="Arial" pitchFamily="34" charset="0"/>
              <a:buChar char="•"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389467" cy="365125"/>
          </a:xfrm>
        </p:spPr>
        <p:txBody>
          <a:bodyPr/>
          <a:lstStyle>
            <a:lvl1pPr>
              <a:defRPr lang="en-US" sz="900" kern="1200" smtClean="0">
                <a:solidFill>
                  <a:schemeClr val="accent4"/>
                </a:solidFill>
                <a:latin typeface="+mn-lt"/>
                <a:ea typeface="+mn-ea"/>
                <a:cs typeface="Arial"/>
              </a:defRPr>
            </a:lvl1pPr>
          </a:lstStyle>
          <a:p>
            <a:fld id="{F9748022-1863-6A47-B2F5-4EB18026B3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169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45770"/>
            <a:ext cx="5884333" cy="2426229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174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3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389467" cy="365125"/>
          </a:xfrm>
        </p:spPr>
        <p:txBody>
          <a:bodyPr/>
          <a:lstStyle>
            <a:lvl1pPr>
              <a:defRPr lang="en-US" sz="900" kern="1200" smtClean="0">
                <a:solidFill>
                  <a:schemeClr val="accent4"/>
                </a:solidFill>
                <a:latin typeface="+mn-lt"/>
                <a:ea typeface="+mn-ea"/>
                <a:cs typeface="Arial"/>
              </a:defRPr>
            </a:lvl1pPr>
          </a:lstStyle>
          <a:p>
            <a:fld id="{F9748022-1863-6A47-B2F5-4EB18026B3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0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000"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 sz="1600">
                <a:solidFill>
                  <a:srgbClr val="505050"/>
                </a:solidFill>
              </a:defRPr>
            </a:lvl3pPr>
            <a:lvl4pPr>
              <a:defRPr sz="1400">
                <a:solidFill>
                  <a:srgbClr val="505050"/>
                </a:solidFill>
              </a:defRPr>
            </a:lvl4pPr>
            <a:lvl5pPr>
              <a:buFont typeface="Arial" pitchFamily="34" charset="0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389467" cy="365125"/>
          </a:xfrm>
        </p:spPr>
        <p:txBody>
          <a:bodyPr/>
          <a:lstStyle>
            <a:lvl1pPr>
              <a:defRPr lang="en-US" sz="900" kern="1200" smtClean="0">
                <a:solidFill>
                  <a:schemeClr val="accent4"/>
                </a:solidFill>
                <a:latin typeface="+mn-lt"/>
                <a:ea typeface="+mn-ea"/>
                <a:cs typeface="Arial"/>
              </a:defRPr>
            </a:lvl1pPr>
          </a:lstStyle>
          <a:p>
            <a:fld id="{F9748022-1863-6A47-B2F5-4EB18026B3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040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8300"/>
            <a:ext cx="8229600" cy="1041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2100"/>
            <a:ext cx="8229600" cy="41148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5000" y="6457950"/>
            <a:ext cx="307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3/31/2013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57950"/>
            <a:ext cx="38946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marL="0" indent="0" algn="l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F9748022-1863-6A47-B2F5-4EB18026B3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77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2" r:id="rId4"/>
    <p:sldLayoutId id="2147483659" r:id="rId5"/>
    <p:sldLayoutId id="2147483653" r:id="rId6"/>
    <p:sldLayoutId id="2147483654" r:id="rId7"/>
    <p:sldLayoutId id="2147483655" r:id="rId8"/>
    <p:sldLayoutId id="2147483656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>
          <a:solidFill>
            <a:schemeClr val="tx1"/>
          </a:solidFill>
          <a:latin typeface="+mj-lt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4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4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accent4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accent4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accent4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doforms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45236" y="2070687"/>
            <a:ext cx="1712963" cy="367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cap="none" dirty="0" smtClean="0"/>
              <a:t>Capturing Remote </a:t>
            </a:r>
            <a:r>
              <a:rPr lang="en-US" cap="none" dirty="0"/>
              <a:t>D</a:t>
            </a:r>
            <a:r>
              <a:rPr lang="en-US" cap="none" dirty="0" smtClean="0"/>
              <a:t>ata in WIMS with</a:t>
            </a:r>
            <a:endParaRPr lang="en-US" cap="non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448" y="3531931"/>
            <a:ext cx="2604180" cy="90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76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giordan\Dropbox\Screenshots\Screenshot 2013-12-10 10.13.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05" y="103819"/>
            <a:ext cx="8800077" cy="588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31227" y="2832977"/>
            <a:ext cx="2081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Enter requested data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1348" y="2832977"/>
            <a:ext cx="1940997" cy="30777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942345" y="3101432"/>
            <a:ext cx="367446" cy="17710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93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bgiordan\Dropbox\Screenshots\Screenshot 2013-12-10 10.13.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4" y="145032"/>
            <a:ext cx="8830102" cy="579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31227" y="2832977"/>
            <a:ext cx="2081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Auto limit checking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1348" y="2832977"/>
            <a:ext cx="1940997" cy="30777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942345" y="2513198"/>
            <a:ext cx="1203309" cy="31977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01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bgiordan\Dropbox\Screenshots\Screenshot 2013-12-10 10.13.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8" y="144913"/>
            <a:ext cx="8931321" cy="581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1227" y="1088267"/>
            <a:ext cx="2081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Enter valid data</a:t>
            </a:r>
          </a:p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 touch right arrow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5379" y="1069391"/>
            <a:ext cx="1509041" cy="54209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754420" y="1611486"/>
            <a:ext cx="2479538" cy="161976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85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bgiordan\Dropbox\Screenshots\Screenshot 2013-12-10 10.13.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2" y="130625"/>
            <a:ext cx="8893094" cy="586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45379" y="1080611"/>
            <a:ext cx="1509041" cy="54209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31227" y="1088267"/>
            <a:ext cx="2081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Enter valid data</a:t>
            </a:r>
          </a:p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 touch right arrow</a:t>
            </a:r>
            <a:endParaRPr lang="en-US" sz="1400" dirty="0">
              <a:solidFill>
                <a:srgbClr val="FFFF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754420" y="1611486"/>
            <a:ext cx="2479538" cy="161976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2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bgiordan\Dropbox\Screenshots\Screenshot 2013-12-10 10.13.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" y="116339"/>
            <a:ext cx="8975273" cy="587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45379" y="1069391"/>
            <a:ext cx="1509041" cy="54209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31227" y="1088267"/>
            <a:ext cx="2081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Auto calculations</a:t>
            </a:r>
          </a:p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 within the form</a:t>
            </a:r>
            <a:endParaRPr lang="en-US" sz="1400" dirty="0">
              <a:solidFill>
                <a:srgbClr val="FFFF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754420" y="1611486"/>
            <a:ext cx="465614" cy="166464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04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bgiordan\Dropbox\Screenshots\Screenshot 2013-12-10 10.58.5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76186"/>
            <a:ext cx="8954798" cy="573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1227" y="1088267"/>
            <a:ext cx="2081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Enter valid data</a:t>
            </a:r>
          </a:p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 touch right arrow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5379" y="1080611"/>
            <a:ext cx="1509041" cy="54209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754420" y="1611486"/>
            <a:ext cx="2496368" cy="179367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70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bgiordan\Dropbox\Screenshots\Screenshot 2013-12-10 10.14.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1" y="178223"/>
            <a:ext cx="8948600" cy="582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1227" y="1088267"/>
            <a:ext cx="2081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Click Save and Send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5379" y="1080611"/>
            <a:ext cx="1509041" cy="315433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754420" y="1396044"/>
            <a:ext cx="835862" cy="53857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Left Brace 7"/>
          <p:cNvSpPr/>
          <p:nvPr/>
        </p:nvSpPr>
        <p:spPr>
          <a:xfrm>
            <a:off x="3657601" y="1535555"/>
            <a:ext cx="303770" cy="798128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4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C:\Users\bgiordan\Dropbox\Screenshots\Screenshot 2013-12-10 10.14.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4" y="-412116"/>
            <a:ext cx="8937626" cy="58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093915" y="1080611"/>
            <a:ext cx="1811970" cy="73722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4396" y="1079169"/>
            <a:ext cx="20812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Review data,</a:t>
            </a:r>
          </a:p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Upload to </a:t>
            </a:r>
            <a:r>
              <a:rPr lang="en-US" sz="1400" dirty="0" err="1" smtClean="0">
                <a:solidFill>
                  <a:srgbClr val="FFFF00"/>
                </a:solidFill>
              </a:rPr>
              <a:t>doFORMS</a:t>
            </a:r>
            <a:r>
              <a:rPr lang="en-US" sz="1400" dirty="0" smtClean="0">
                <a:solidFill>
                  <a:srgbClr val="FFFF00"/>
                </a:solidFill>
              </a:rPr>
              <a:t> for transfer into WIMS</a:t>
            </a:r>
            <a:endParaRPr lang="en-US" sz="1400" dirty="0">
              <a:solidFill>
                <a:srgbClr val="FFFF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905885" y="936839"/>
            <a:ext cx="291710" cy="14377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91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bgiordan\Dropbox\Screenshots\Screenshot 2013-12-10 10.14.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66" y="192085"/>
            <a:ext cx="8819245" cy="572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93915" y="1080611"/>
            <a:ext cx="1755872" cy="30633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396" y="1079169"/>
            <a:ext cx="2081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Status  of upload</a:t>
            </a:r>
            <a:endParaRPr lang="en-US" sz="1400" dirty="0">
              <a:solidFill>
                <a:srgbClr val="FFFF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49787" y="1386946"/>
            <a:ext cx="1301477" cy="113186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86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14539"/>
            <a:ext cx="7772400" cy="710747"/>
          </a:xfrm>
        </p:spPr>
        <p:txBody>
          <a:bodyPr/>
          <a:lstStyle/>
          <a:p>
            <a:pPr algn="ctr"/>
            <a:r>
              <a:rPr lang="en-US" cap="none" dirty="0" smtClean="0"/>
              <a:t>Features</a:t>
            </a:r>
            <a:r>
              <a:rPr lang="en-US" dirty="0" smtClean="0"/>
              <a:t> </a:t>
            </a:r>
            <a:r>
              <a:rPr lang="en-US" cap="none" dirty="0" smtClean="0"/>
              <a:t>and Benefits</a:t>
            </a:r>
            <a:endParaRPr lang="en-US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1230086"/>
            <a:ext cx="7717971" cy="4191000"/>
          </a:xfrm>
        </p:spPr>
        <p:txBody>
          <a:bodyPr>
            <a:normAutofit fontScale="62500" lnSpcReduction="20000"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>
                <a:ea typeface="Calibri"/>
                <a:cs typeface="Segoe UI"/>
              </a:rPr>
              <a:t>Use your existing smartphones and tablets to collect data in the field </a:t>
            </a:r>
            <a:endParaRPr lang="en-US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>
                <a:ea typeface="Calibri"/>
                <a:cs typeface="Segoe UI"/>
              </a:rPr>
              <a:t>Store and forward – You do not need to be connected to the internet to collect data</a:t>
            </a:r>
            <a:endParaRPr lang="en-US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>
                <a:ea typeface="Calibri"/>
                <a:cs typeface="Segoe UI"/>
              </a:rPr>
              <a:t>Once connected, your data is automatically imported to WIMS</a:t>
            </a:r>
            <a:endParaRPr lang="en-US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>
                <a:ea typeface="Calibri"/>
                <a:cs typeface="Segoe UI"/>
              </a:rPr>
              <a:t>Range checking in the field allows quick problem identification and provides accurate data</a:t>
            </a:r>
            <a:endParaRPr lang="en-US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>
                <a:ea typeface="Calibri"/>
                <a:cs typeface="Segoe UI"/>
              </a:rPr>
              <a:t>No more paper forms and no “interpreting” handwritten notes and numbers</a:t>
            </a:r>
            <a:endParaRPr lang="en-US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>
                <a:ea typeface="Calibri"/>
                <a:cs typeface="Segoe UI"/>
              </a:rPr>
              <a:t>Data is updated regularly and available in </a:t>
            </a:r>
            <a:r>
              <a:rPr lang="en-US" dirty="0" smtClean="0">
                <a:ea typeface="Calibri"/>
                <a:cs typeface="Segoe UI"/>
              </a:rPr>
              <a:t>WIMS </a:t>
            </a:r>
            <a:r>
              <a:rPr lang="en-US" dirty="0">
                <a:ea typeface="Calibri"/>
                <a:cs typeface="Segoe UI"/>
              </a:rPr>
              <a:t>immediately after connecting</a:t>
            </a:r>
            <a:endParaRPr lang="en-US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dirty="0">
                <a:ea typeface="Calibri"/>
                <a:cs typeface="Segoe UI"/>
              </a:rPr>
              <a:t>With </a:t>
            </a:r>
            <a:r>
              <a:rPr lang="en-US" dirty="0" err="1"/>
              <a:t>doFORMS</a:t>
            </a:r>
            <a:r>
              <a:rPr lang="en-US" dirty="0"/>
              <a:t>™</a:t>
            </a:r>
            <a:r>
              <a:rPr lang="en-US" dirty="0" smtClean="0">
                <a:ea typeface="Calibri"/>
                <a:cs typeface="Segoe UI"/>
              </a:rPr>
              <a:t>, </a:t>
            </a:r>
            <a:r>
              <a:rPr lang="en-US" dirty="0">
                <a:ea typeface="Calibri"/>
                <a:cs typeface="Segoe UI"/>
              </a:rPr>
              <a:t>your data is securely stored</a:t>
            </a:r>
            <a:r>
              <a:rPr lang="en-US" dirty="0">
                <a:ea typeface="Calibri"/>
              </a:rPr>
              <a:t> </a:t>
            </a:r>
            <a:r>
              <a:rPr lang="en-US" dirty="0">
                <a:ea typeface="Calibri"/>
                <a:cs typeface="Segoe UI"/>
              </a:rPr>
              <a:t>in geo-redundant Google datacenters with SSAE 16/ISAE 3402 Type II certifications</a:t>
            </a:r>
            <a:r>
              <a:rPr lang="en-US" dirty="0">
                <a:ea typeface="Calibri"/>
              </a:rPr>
              <a:t> </a:t>
            </a:r>
            <a:r>
              <a:rPr lang="en-US" dirty="0">
                <a:ea typeface="Calibri"/>
                <a:cs typeface="Segoe UI"/>
              </a:rPr>
              <a:t>until it is securely moved to </a:t>
            </a:r>
            <a:r>
              <a:rPr lang="en-US" dirty="0" smtClean="0">
                <a:ea typeface="Calibri"/>
                <a:cs typeface="Segoe UI"/>
              </a:rPr>
              <a:t>WIMS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dirty="0" smtClean="0">
                <a:ea typeface="Calibri"/>
                <a:cs typeface="Segoe UI"/>
              </a:rPr>
              <a:t>Support services included to help you get started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dirty="0" smtClean="0">
                <a:ea typeface="Calibri"/>
                <a:cs typeface="Segoe UI"/>
              </a:rPr>
              <a:t>Support for doForms available through the doForms website</a:t>
            </a:r>
            <a:endParaRPr lang="en-US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089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9596"/>
            <a:ext cx="7772400" cy="482147"/>
          </a:xfrm>
        </p:spPr>
        <p:txBody>
          <a:bodyPr>
            <a:normAutofit fontScale="90000"/>
          </a:bodyPr>
          <a:lstStyle/>
          <a:p>
            <a:pPr algn="ctr"/>
            <a:r>
              <a:rPr lang="en-US" cap="none" dirty="0" smtClean="0"/>
              <a:t>What is </a:t>
            </a:r>
            <a:r>
              <a:rPr lang="en-US" cap="none" dirty="0" err="1" smtClean="0"/>
              <a:t>do</a:t>
            </a:r>
            <a:r>
              <a:rPr lang="en-US" dirty="0" err="1" smtClean="0"/>
              <a:t>FORMS</a:t>
            </a:r>
            <a:r>
              <a:rPr lang="en-US" dirty="0"/>
              <a:t>™</a:t>
            </a:r>
            <a:r>
              <a:rPr lang="en-US" cap="none" dirty="0" smtClean="0"/>
              <a:t>?</a:t>
            </a:r>
            <a:endParaRPr lang="en-US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1399420"/>
            <a:ext cx="7598229" cy="179009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smtClean="0"/>
              <a:t>IIM has partnered </a:t>
            </a:r>
            <a:r>
              <a:rPr lang="en-US" dirty="0"/>
              <a:t>with </a:t>
            </a:r>
            <a:r>
              <a:rPr lang="en-US" dirty="0" err="1"/>
              <a:t>doFORMS</a:t>
            </a:r>
            <a:r>
              <a:rPr lang="en-US" dirty="0"/>
              <a:t>™, </a:t>
            </a:r>
            <a:r>
              <a:rPr lang="en-US" dirty="0" smtClean="0"/>
              <a:t>a third party vendor that allows data entry forms to be created on a website and dispatched to Android and </a:t>
            </a:r>
            <a:r>
              <a:rPr lang="en-US" dirty="0" err="1" smtClean="0"/>
              <a:t>iOS</a:t>
            </a:r>
            <a:r>
              <a:rPr lang="en-US" dirty="0" smtClean="0"/>
              <a:t> devices allowing data to be collected from anywhere at anytime and automatically imported into WIMS eliminating any need for paper exchange.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770" y="3102429"/>
            <a:ext cx="4221545" cy="289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78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9487"/>
            <a:ext cx="7772400" cy="598713"/>
          </a:xfrm>
        </p:spPr>
        <p:txBody>
          <a:bodyPr>
            <a:normAutofit fontScale="90000"/>
          </a:bodyPr>
          <a:lstStyle/>
          <a:p>
            <a:pPr algn="ctr"/>
            <a:r>
              <a:rPr lang="en-US" cap="none" dirty="0" smtClean="0"/>
              <a:t>How Does It Work?</a:t>
            </a:r>
            <a:endParaRPr lang="en-US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175657"/>
            <a:ext cx="7772400" cy="2612571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200" dirty="0" smtClean="0">
                <a:ea typeface="Calibri"/>
                <a:cs typeface="Segoe UI"/>
              </a:rPr>
              <a:t>Log </a:t>
            </a:r>
            <a:r>
              <a:rPr lang="en-US" sz="2200" dirty="0">
                <a:ea typeface="Calibri"/>
                <a:cs typeface="Segoe UI"/>
              </a:rPr>
              <a:t>in to </a:t>
            </a:r>
            <a:r>
              <a:rPr lang="en-US" sz="2200" dirty="0" err="1">
                <a:ea typeface="Calibri"/>
                <a:cs typeface="Segoe UI"/>
              </a:rPr>
              <a:t>doFORMS</a:t>
            </a:r>
            <a:r>
              <a:rPr lang="en-US" sz="2200" dirty="0">
                <a:ea typeface="Calibri"/>
                <a:cs typeface="Segoe UI"/>
              </a:rPr>
              <a:t>™ (</a:t>
            </a:r>
            <a:r>
              <a:rPr lang="en-US" sz="2200" dirty="0">
                <a:ea typeface="Calibri"/>
                <a:cs typeface="Segoe UI"/>
                <a:hlinkClick r:id="rId2"/>
              </a:rPr>
              <a:t>www.doforms.com</a:t>
            </a:r>
            <a:r>
              <a:rPr lang="en-US" sz="2200" dirty="0">
                <a:ea typeface="Calibri"/>
                <a:cs typeface="Segoe UI"/>
              </a:rPr>
              <a:t>) to easily create forms that mimic routes for data collection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200" dirty="0">
                <a:ea typeface="Calibri"/>
                <a:cs typeface="Segoe UI"/>
              </a:rPr>
              <a:t>Download and run </a:t>
            </a:r>
            <a:r>
              <a:rPr lang="en-US" sz="2200" dirty="0" err="1">
                <a:ea typeface="Calibri"/>
                <a:cs typeface="Segoe UI"/>
              </a:rPr>
              <a:t>doFORMS</a:t>
            </a:r>
            <a:r>
              <a:rPr lang="en-US" sz="2200" dirty="0">
                <a:ea typeface="Calibri"/>
                <a:cs typeface="Segoe UI"/>
              </a:rPr>
              <a:t>™ app on Android or </a:t>
            </a:r>
            <a:r>
              <a:rPr lang="en-US" sz="2200" dirty="0" err="1">
                <a:ea typeface="Calibri"/>
                <a:cs typeface="Segoe UI"/>
              </a:rPr>
              <a:t>iOS</a:t>
            </a:r>
            <a:r>
              <a:rPr lang="en-US" sz="2200" dirty="0">
                <a:ea typeface="Calibri"/>
                <a:cs typeface="Segoe UI"/>
              </a:rPr>
              <a:t> device to access forms (forms are automatically pushed to devices when connected to WIFI or cellular connection)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200" dirty="0">
                <a:ea typeface="Calibri"/>
                <a:cs typeface="Segoe UI"/>
              </a:rPr>
              <a:t>Collect/record data in available forms on device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200" dirty="0">
                <a:ea typeface="Calibri"/>
                <a:cs typeface="Segoe UI"/>
              </a:rPr>
              <a:t>Data is stored in </a:t>
            </a:r>
            <a:r>
              <a:rPr lang="en-US" sz="2200" dirty="0" err="1">
                <a:ea typeface="Calibri"/>
                <a:cs typeface="Segoe UI"/>
              </a:rPr>
              <a:t>doFORMS</a:t>
            </a:r>
            <a:r>
              <a:rPr lang="en-US" sz="2200" dirty="0">
                <a:ea typeface="Calibri"/>
                <a:cs typeface="Segoe UI"/>
              </a:rPr>
              <a:t>™ database </a:t>
            </a:r>
            <a:r>
              <a:rPr lang="en-US" sz="2200" dirty="0" smtClean="0">
                <a:ea typeface="Calibri"/>
                <a:cs typeface="Segoe UI"/>
              </a:rPr>
              <a:t>(cloud) where an </a:t>
            </a:r>
            <a:r>
              <a:rPr lang="en-US" sz="2200" dirty="0">
                <a:ea typeface="Calibri"/>
                <a:cs typeface="Segoe UI"/>
              </a:rPr>
              <a:t>interface pushes data to </a:t>
            </a:r>
            <a:r>
              <a:rPr lang="en-US" sz="2200" dirty="0" smtClean="0">
                <a:ea typeface="Calibri"/>
                <a:cs typeface="Segoe UI"/>
              </a:rPr>
              <a:t>WIMS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200" dirty="0" smtClean="0">
                <a:ea typeface="Calibri"/>
                <a:cs typeface="Segoe UI"/>
              </a:rPr>
              <a:t>Demonstration</a:t>
            </a:r>
            <a:endParaRPr lang="en-US" sz="2200" dirty="0">
              <a:ea typeface="Calibri"/>
              <a:cs typeface="Segoe UI"/>
            </a:endParaRPr>
          </a:p>
          <a:p>
            <a:pPr marL="457200" indent="-457200">
              <a:buFontTx/>
              <a:buChar char="-"/>
            </a:pPr>
            <a:endParaRPr lang="en-US" dirty="0" smtClean="0"/>
          </a:p>
          <a:p>
            <a:pPr marL="457200" indent="-457200">
              <a:buFontTx/>
              <a:buChar char="-"/>
            </a:pPr>
            <a:endParaRPr lang="en-US" dirty="0" smtClean="0"/>
          </a:p>
          <a:p>
            <a:pPr marL="457200" indent="-457200">
              <a:buFontTx/>
              <a:buChar char="-"/>
            </a:pPr>
            <a:endParaRPr lang="en-US" dirty="0" smtClean="0"/>
          </a:p>
          <a:p>
            <a:pPr marL="457200" indent="-457200">
              <a:buFontTx/>
              <a:buChar char="-"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600" y="3425205"/>
            <a:ext cx="3590429" cy="254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6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393" y="1536630"/>
            <a:ext cx="78594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/>
              <a:t>Example of Data Entry on an iPad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6984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giordan\Dropbox\Screenshots\Screenshot 2013-12-10 10.09.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7" y="122830"/>
            <a:ext cx="8847256" cy="590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7327" y="2215877"/>
            <a:ext cx="2081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Select the do Forms app</a:t>
            </a:r>
            <a:endParaRPr lang="en-US" sz="1400" dirty="0">
              <a:solidFill>
                <a:srgbClr val="FFFF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001252" y="2523654"/>
            <a:ext cx="555371" cy="67955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60255" y="2215877"/>
            <a:ext cx="1940997" cy="30777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0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giordan\Dropbox\Screenshots\Screenshot 2013-12-10 10.11.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0" y="95534"/>
            <a:ext cx="8871045" cy="584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87327" y="2215877"/>
            <a:ext cx="2081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Select form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0255" y="2215877"/>
            <a:ext cx="1940997" cy="30777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990033" y="1761482"/>
            <a:ext cx="392686" cy="45439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88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giordan\Dropbox\Screenshots\Screenshot 2013-12-10 10.12.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66" y="136477"/>
            <a:ext cx="8895651" cy="574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0255" y="3096647"/>
            <a:ext cx="1940997" cy="30777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001251" y="3404424"/>
            <a:ext cx="196343" cy="26439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87327" y="3102257"/>
            <a:ext cx="2081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Choose form</a:t>
            </a:r>
            <a:endParaRPr lang="en-US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76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bgiordan\Dropbox\Screenshots\Screenshot 2013-12-10 10.12.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4" y="122828"/>
            <a:ext cx="8907933" cy="582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87327" y="1211687"/>
            <a:ext cx="2081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Fill in data fields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7448" y="1211687"/>
            <a:ext cx="1940997" cy="30777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998445" y="1519464"/>
            <a:ext cx="266466" cy="19714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53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bgiordan\Dropbox\Screenshots\Screenshot 2013-12-10 10.12.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2" y="95533"/>
            <a:ext cx="8911988" cy="588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57448" y="1211687"/>
            <a:ext cx="1940997" cy="30777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31227" y="1211687"/>
            <a:ext cx="2081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Date selector appears</a:t>
            </a:r>
            <a:endParaRPr lang="en-US" sz="1400" dirty="0">
              <a:solidFill>
                <a:srgbClr val="FFFF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998445" y="1211687"/>
            <a:ext cx="816230" cy="10662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70456" y="2609454"/>
            <a:ext cx="2081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Choose date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19117" y="2609453"/>
            <a:ext cx="1940997" cy="30777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951697" y="2924554"/>
            <a:ext cx="969564" cy="21133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95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98DB"/>
      </a:dk1>
      <a:lt1>
        <a:srgbClr val="FFFFFE"/>
      </a:lt1>
      <a:dk2>
        <a:srgbClr val="006BAC"/>
      </a:dk2>
      <a:lt2>
        <a:srgbClr val="FFFFFE"/>
      </a:lt2>
      <a:accent1>
        <a:srgbClr val="76B7D9"/>
      </a:accent1>
      <a:accent2>
        <a:srgbClr val="9F0926"/>
      </a:accent2>
      <a:accent3>
        <a:srgbClr val="F1AB1F"/>
      </a:accent3>
      <a:accent4>
        <a:srgbClr val="505150"/>
      </a:accent4>
      <a:accent5>
        <a:srgbClr val="8D8E8D"/>
      </a:accent5>
      <a:accent6>
        <a:srgbClr val="C0C1BF"/>
      </a:accent6>
      <a:hlink>
        <a:srgbClr val="9F0926"/>
      </a:hlink>
      <a:folHlink>
        <a:srgbClr val="00376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60818</TotalTime>
  <Words>335</Words>
  <Application>Microsoft Office PowerPoint</Application>
  <PresentationFormat>On-screen Show (4:3)</PresentationFormat>
  <Paragraphs>42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Capturing Remote Data in WIMS with</vt:lpstr>
      <vt:lpstr>What is doFORMS™?</vt:lpstr>
      <vt:lpstr>How Does It Work?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Features and Benefits</vt:lpstr>
    </vt:vector>
  </TitlesOfParts>
  <Company>Burns Marketing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bgiordan@hach.com</dc:creator>
  <cp:keywords>doForms</cp:keywords>
  <cp:lastModifiedBy>GIORDANO, BARRY</cp:lastModifiedBy>
  <cp:revision>262</cp:revision>
  <cp:lastPrinted>2012-08-21T14:15:34Z</cp:lastPrinted>
  <dcterms:created xsi:type="dcterms:W3CDTF">2012-08-17T19:54:58Z</dcterms:created>
  <dcterms:modified xsi:type="dcterms:W3CDTF">2013-12-11T21:23:19Z</dcterms:modified>
  <cp:category>Sales presentation</cp:category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